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4" r:id="rId9"/>
    <p:sldId id="263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m_sternik@sterno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0043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Г.М.,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профессор кафедры «Экономика и управление городским строительством»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РЭА им. Г.В.Плеханова, главный аналитик Российской Гильдии риэлторов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вторичный Рынок </a:t>
            </a:r>
            <a:r>
              <a:rPr lang="ru-RU" sz="2200" b="1" cap="all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жилья </a:t>
            </a:r>
            <a:r>
              <a:rPr lang="ru-RU" sz="2200" b="1" cap="all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столичных </a:t>
            </a:r>
            <a:r>
              <a:rPr lang="ru-RU" sz="2200" b="1" cap="all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регионов: кризис пройден</a:t>
            </a:r>
            <a:r>
              <a:rPr lang="ru-RU" sz="2200" b="1" cap="all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200" b="1" cap="all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cap="all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(доклад на конференции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«Анализ и прогноз рынка недвижимости и строительства»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Санкт-Петербургского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Всероссийского жилищного конгресса 23.09.2010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Москва, 2010 -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2500298" y="214290"/>
            <a:ext cx="392909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лючевые макроэкономические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макрофинансовые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показатели, определяющие динамику экономики РФ, с весны-лета 2009 года изменили свои тренды в положительную сторону и превзошли все прогнозируемые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макроэкономистами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значения,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2010 году практически сохраняют свой уровень при повышенной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волатильности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К концу 2009 года произошла стабилизация на вторичном рынке (объемы предложения приближаются к среднестатистической норме, объемы сделок больше не уменьшаются, срок экспозиции квартир несколько сокращается, спад цен прекратился), а с начала 2010 года основные показатели рынка восстанавливаются.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Сделанный в конце 2008 года качественный прогноз динамики цен на 2010 год: будет сохраняться колебательная стабильность цен с высокой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волатильностью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Количественные параметры прогноза были рассчитаны на основании заложенных в модель прогнозов макроэкономических параметров: возможное повышение к концу года рублевых не более чем на 5%, долларового эквивалента цен – возможное понижение на 5%, с колебаниями в пределах +/-5%.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Количественные результаты прогнозирования по итогам первого полугодия оказались достаточно близкими (расхождение 3-5%), но качественный прогноз снижения долларового эквивалента цен пока не подтверждается. Тем не менее, мы воздерживаемся от корректировки прогноза на второе полугодие и сохраняем ранее сделанный годовой прогноз.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214422"/>
            <a:ext cx="4294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</a:rPr>
              <a:t>Стерник</a:t>
            </a:r>
            <a:r>
              <a:rPr lang="ru-RU" sz="3200" b="1" dirty="0" smtClean="0">
                <a:latin typeface="Times New Roman" pitchFamily="18" charset="0"/>
              </a:rPr>
              <a:t> Г.М.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</a:rPr>
              <a:t>Тел. (495)795-71-58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g</a:t>
            </a:r>
            <a:r>
              <a:rPr lang="en-US" sz="3200" b="1" dirty="0" smtClean="0">
                <a:latin typeface="Times New Roman" pitchFamily="18" charset="0"/>
                <a:hlinkClick r:id="rId2"/>
              </a:rPr>
              <a:t>m_sternik@sterno.ru</a:t>
            </a:r>
            <a:endParaRPr lang="en-US" sz="3200" b="1" dirty="0" smtClean="0">
              <a:latin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www.realtymarket.ru</a:t>
            </a:r>
            <a:endParaRPr lang="ru-RU" sz="3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доклада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 smtClean="0" bmk="_Toc263641404">
                <a:latin typeface="Times New Roman" pitchFamily="18" charset="0"/>
                <a:cs typeface="Times New Roman" pitchFamily="18" charset="0"/>
              </a:rPr>
              <a:t>Макроэкономические условия функционирования рынка недвижимости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показателей вторичного рынка жилья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 на 2010 год и его проверка по фактическим данным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214290"/>
            <a:ext cx="717728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 bmk="_Toc263641404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Макроэкономические условия функционирования рынка недвижимости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282" y="571480"/>
          <a:ext cx="8682037" cy="5622925"/>
        </p:xfrm>
        <a:graphic>
          <a:graphicData uri="http://schemas.openxmlformats.org/presentationml/2006/ole">
            <p:oleObj spid="_x0000_s1026" name="Диаграмма" r:id="rId3" imgW="6105525" imgH="3952875" progId="MSGraph.Chart.8">
              <p:embed/>
            </p:oleObj>
          </a:graphicData>
        </a:graphic>
      </p:graphicFrame>
      <p:sp>
        <p:nvSpPr>
          <p:cNvPr id="1032" name="AutoShape 8"/>
          <p:cNvSpPr>
            <a:spLocks noChangeShapeType="1"/>
          </p:cNvSpPr>
          <p:nvPr/>
        </p:nvSpPr>
        <p:spPr bwMode="auto">
          <a:xfrm>
            <a:off x="3786182" y="1428736"/>
            <a:ext cx="128588" cy="3897326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/>
          <p:cNvSpPr>
            <a:spLocks noChangeShapeType="1"/>
          </p:cNvSpPr>
          <p:nvPr/>
        </p:nvSpPr>
        <p:spPr bwMode="auto">
          <a:xfrm>
            <a:off x="4857752" y="1571612"/>
            <a:ext cx="57150" cy="3683012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/>
          <p:cNvSpPr>
            <a:spLocks noChangeShapeType="1"/>
          </p:cNvSpPr>
          <p:nvPr/>
        </p:nvSpPr>
        <p:spPr bwMode="auto">
          <a:xfrm>
            <a:off x="6286512" y="1643050"/>
            <a:ext cx="45719" cy="3683012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928926" y="3286124"/>
            <a:ext cx="857256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Начало кризиса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929190" y="2643182"/>
            <a:ext cx="1357322" cy="409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табилизация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429388" y="4214818"/>
            <a:ext cx="1571636" cy="5715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Начало восстановления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AutoShape 5"/>
          <p:cNvSpPr>
            <a:spLocks noChangeShapeType="1"/>
          </p:cNvSpPr>
          <p:nvPr/>
        </p:nvSpPr>
        <p:spPr bwMode="auto">
          <a:xfrm flipV="1">
            <a:off x="2549525" y="1660525"/>
            <a:ext cx="0" cy="19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Источник: ЦБ РФ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6286520"/>
            <a:ext cx="2032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Источник: ЦБ РФ, МЭА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14313" y="2924175"/>
          <a:ext cx="8726487" cy="3770313"/>
        </p:xfrm>
        <a:graphic>
          <a:graphicData uri="http://schemas.openxmlformats.org/presentationml/2006/ole">
            <p:oleObj spid="_x0000_s15361" name="Диаграмма" r:id="rId3" imgW="5934075" imgH="2562225" progId="MSGraph.Chart.8">
              <p:embed/>
            </p:oleObj>
          </a:graphicData>
        </a:graphic>
      </p:graphicFrame>
      <p:sp>
        <p:nvSpPr>
          <p:cNvPr id="15362" name="AutoShape 2"/>
          <p:cNvSpPr>
            <a:spLocks noChangeShapeType="1"/>
          </p:cNvSpPr>
          <p:nvPr/>
        </p:nvSpPr>
        <p:spPr bwMode="auto">
          <a:xfrm>
            <a:off x="3286116" y="3643314"/>
            <a:ext cx="45719" cy="2571768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/>
          <p:cNvSpPr>
            <a:spLocks noChangeShapeType="1"/>
          </p:cNvSpPr>
          <p:nvPr/>
        </p:nvSpPr>
        <p:spPr bwMode="auto">
          <a:xfrm>
            <a:off x="5143504" y="3643314"/>
            <a:ext cx="45719" cy="250033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3" name="AutoShape 3"/>
          <p:cNvSpPr>
            <a:spLocks noChangeShapeType="1"/>
          </p:cNvSpPr>
          <p:nvPr/>
        </p:nvSpPr>
        <p:spPr bwMode="auto">
          <a:xfrm>
            <a:off x="7072330" y="3714752"/>
            <a:ext cx="45719" cy="250033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214546" y="5357826"/>
            <a:ext cx="928694" cy="6429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Начало кризиса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072066" y="5429264"/>
            <a:ext cx="1643074" cy="357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Стабилизация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143768" y="5429264"/>
            <a:ext cx="1714512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Начало восстановления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14282" y="6400801"/>
            <a:ext cx="17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ЦБ РФ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46050" y="146050"/>
          <a:ext cx="8805863" cy="2665413"/>
        </p:xfrm>
        <a:graphic>
          <a:graphicData uri="http://schemas.openxmlformats.org/presentationml/2006/ole">
            <p:oleObj spid="_x0000_s15371" name="Диаграмма" r:id="rId4" imgW="6038850" imgH="182880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82575" y="214313"/>
          <a:ext cx="8466138" cy="5802312"/>
        </p:xfrm>
        <a:graphic>
          <a:graphicData uri="http://schemas.openxmlformats.org/presentationml/2006/ole">
            <p:oleObj spid="_x0000_s16385" name="Диаграмма" r:id="rId3" imgW="8505825" imgH="5829300" progId="MSGraph.Chart.8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85720" y="6286520"/>
            <a:ext cx="1928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Росстат РФ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928794" y="142852"/>
            <a:ext cx="59013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показателей вторичного рынка жилья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14282" y="571480"/>
          <a:ext cx="8499475" cy="2743200"/>
        </p:xfrm>
        <a:graphic>
          <a:graphicData uri="http://schemas.openxmlformats.org/presentationml/2006/ole">
            <p:oleObj spid="_x0000_s17410" name="Диаграмма" r:id="rId3" imgW="8543925" imgH="2752725" progId="MSGraph.Chart.8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4282" y="6357958"/>
            <a:ext cx="60007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расчеты автора по данным УФРС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Росреестра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по г. Москве.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14313" y="3498850"/>
          <a:ext cx="8512175" cy="2879725"/>
        </p:xfrm>
        <a:graphic>
          <a:graphicData uri="http://schemas.openxmlformats.org/presentationml/2006/ole">
            <p:oleObj spid="_x0000_s17413" name="Диаграмма" r:id="rId4" imgW="8553450" imgH="2895600" progId="MSGraph.Chart.8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3893339" y="1893083"/>
            <a:ext cx="107157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86116" y="1357298"/>
            <a:ext cx="130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Начало кризиса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4857752" y="1928802"/>
            <a:ext cx="1143008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57818" y="1357298"/>
            <a:ext cx="1188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табилизация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6215868" y="1713694"/>
            <a:ext cx="142876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29454" y="1000108"/>
            <a:ext cx="1293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Начало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восстановления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14282" y="500042"/>
          <a:ext cx="8499475" cy="5926138"/>
        </p:xfrm>
        <a:graphic>
          <a:graphicData uri="http://schemas.openxmlformats.org/presentationml/2006/ole">
            <p:oleObj spid="_x0000_s19457" name="Диаграмма" r:id="rId3" imgW="8543925" imgH="5962650" progId="MSGraph.Chart.8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965439" y="3463925"/>
            <a:ext cx="392909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71934" y="2285992"/>
            <a:ext cx="840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Начало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кризиса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4036215" y="3393281"/>
            <a:ext cx="3857652" cy="7143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29322" y="3500438"/>
            <a:ext cx="1359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Стабилизация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5322099" y="3393281"/>
            <a:ext cx="3857652" cy="7143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15206" y="3000372"/>
            <a:ext cx="1480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Начало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восстановления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628" y="2714620"/>
            <a:ext cx="8408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Острая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фаза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кризиса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2844" y="6429396"/>
            <a:ext cx="6715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расчеты автора по данным сертифицированных РГР аналитиков рынка недвижимости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14313" y="463550"/>
          <a:ext cx="4019550" cy="6096000"/>
        </p:xfrm>
        <a:graphic>
          <a:graphicData uri="http://schemas.openxmlformats.org/presentationml/2006/ole">
            <p:oleObj spid="_x0000_s21506" name="Диаграмма" r:id="rId3" imgW="4038600" imgH="6124575" progId="MSGraph.Chart.8">
              <p:embed/>
            </p:oleObj>
          </a:graphicData>
        </a:graphic>
      </p:graphicFrame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514850" y="428625"/>
          <a:ext cx="4335463" cy="6096000"/>
        </p:xfrm>
        <a:graphic>
          <a:graphicData uri="http://schemas.openxmlformats.org/presentationml/2006/ole">
            <p:oleObj spid="_x0000_s21505" name="Диаграмма" r:id="rId4" imgW="4352925" imgH="6124575" progId="MSGraph.Chart.8">
              <p:embed/>
            </p:oleObj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08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Снижение цен предложения жилья от исторического максимума к декабрю 2009 года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6581001"/>
            <a:ext cx="70009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расчеты автора по данным сертифицированных РГР аналитиков рынка недвижимости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357290" y="0"/>
            <a:ext cx="652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 на 2010 год и его проверка по фактическим данным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14313" y="609600"/>
          <a:ext cx="4300537" cy="5272088"/>
        </p:xfrm>
        <a:graphic>
          <a:graphicData uri="http://schemas.openxmlformats.org/presentationml/2006/ole">
            <p:oleObj spid="_x0000_s20482" name="Диаграмма" r:id="rId3" imgW="4324350" imgH="5295900" progId="MSGraph.Chart.8">
              <p:embed/>
            </p:oleObj>
          </a:graphicData>
        </a:graphic>
      </p:graphicFrame>
      <p:graphicFrame>
        <p:nvGraphicFramePr>
          <p:cNvPr id="20483" name="Object 1"/>
          <p:cNvGraphicFramePr>
            <a:graphicFrameLocks noChangeAspect="1"/>
          </p:cNvGraphicFramePr>
          <p:nvPr/>
        </p:nvGraphicFramePr>
        <p:xfrm>
          <a:off x="4764088" y="571481"/>
          <a:ext cx="4143375" cy="5219720"/>
        </p:xfrm>
        <a:graphic>
          <a:graphicData uri="http://schemas.openxmlformats.org/presentationml/2006/ole">
            <p:oleObj spid="_x0000_s20483" name="Диаграмма" r:id="rId4" imgW="4162425" imgH="5124450" progId="MSGraph.Chart.8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42844" y="6072206"/>
            <a:ext cx="5285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прогнозы 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автора, фактические данные – АКЦ Холдинга МИЭЛЬ.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339</Words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Диаграмма</vt:lpstr>
      <vt:lpstr>Стерник Г.М., профессор кафедры «Экономика и управление городским строительством» РЭА им. Г.В.Плеханова, главный аналитик Российской Гильдии риэлторов   вторичный Рынок жилья столичных регионов: кризис пройден?  (доклад на конференции «Анализ и прогноз рынка недвижимости и строительства» Санкт-Петербургского Всероссийского жилищного конгресса 23.09.2010 )       - Москва, 2010 - </vt:lpstr>
      <vt:lpstr>Структура доклада    1. Макроэкономические условия функционирования рынка недвижимости  2. Динамика показателей вторичного рынка жилья  3. Прогноз на 2010 год и его проверка по фактическим данным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Г.М., профессор кафедры «Экономика и управление городским строительством» РЭА им. Г.В.Плеханова, главный аналитик Российской Гильдии риэлторов   вторичный Рынок жилья Москвы на фоне макроэкономической ситуации в стране. Январский прогноз на 2010 год и его сопоставление с фактическими данными (доклад на конференции МАР 26 августа 2010 года)    - Москва, 2010 - </dc:title>
  <cp:lastModifiedBy>Комп</cp:lastModifiedBy>
  <cp:revision>49</cp:revision>
  <dcterms:modified xsi:type="dcterms:W3CDTF">2010-09-15T11:53:38Z</dcterms:modified>
</cp:coreProperties>
</file>